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Ubuntu"/>
      <p:regular r:id="rId18"/>
      <p:bold r:id="rId19"/>
      <p:italic r:id="rId20"/>
      <p:boldItalic r:id="rId21"/>
    </p:embeddedFont>
    <p:embeddedFont>
      <p:font typeface="Droid Sans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buntu-italic.fntdata"/><Relationship Id="rId11" Type="http://schemas.openxmlformats.org/officeDocument/2006/relationships/slide" Target="slides/slide7.xml"/><Relationship Id="rId22" Type="http://schemas.openxmlformats.org/officeDocument/2006/relationships/font" Target="fonts/DroidSans-regular.fntdata"/><Relationship Id="rId10" Type="http://schemas.openxmlformats.org/officeDocument/2006/relationships/slide" Target="slides/slide6.xml"/><Relationship Id="rId21" Type="http://schemas.openxmlformats.org/officeDocument/2006/relationships/font" Target="fonts/Ubuntu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DroidSan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Ubuntu-bold.fntdata"/><Relationship Id="rId6" Type="http://schemas.openxmlformats.org/officeDocument/2006/relationships/slide" Target="slides/slide2.xml"/><Relationship Id="rId18" Type="http://schemas.openxmlformats.org/officeDocument/2006/relationships/font" Target="fonts/Ubuntu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6.png"/><Relationship Id="rId4" Type="http://schemas.openxmlformats.org/officeDocument/2006/relationships/image" Target="../media/image0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jpg"/><Relationship Id="rId4" Type="http://schemas.openxmlformats.org/officeDocument/2006/relationships/image" Target="../media/image10.png"/><Relationship Id="rId5" Type="http://schemas.openxmlformats.org/officeDocument/2006/relationships/image" Target="../media/image0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1.png"/><Relationship Id="rId4" Type="http://schemas.openxmlformats.org/officeDocument/2006/relationships/image" Target="../media/image07.png"/><Relationship Id="rId5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0" y="56875"/>
            <a:ext cx="9144000" cy="2359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>
                <a:solidFill>
                  <a:srgbClr val="E69138"/>
                </a:solidFill>
                <a:latin typeface="Ubuntu"/>
                <a:ea typeface="Ubuntu"/>
                <a:cs typeface="Ubuntu"/>
                <a:sym typeface="Ubuntu"/>
              </a:rPr>
              <a:t>An Introduction into TensorFlow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757925"/>
            <a:ext cx="8520600" cy="132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b="1" lang="en">
                <a:solidFill>
                  <a:srgbClr val="434343"/>
                </a:solidFill>
                <a:latin typeface="Droid Sans"/>
                <a:ea typeface="Droid Sans"/>
                <a:cs typeface="Droid Sans"/>
                <a:sym typeface="Droid Sans"/>
              </a:rPr>
              <a:t>By: Jared Ostmeyer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b="1" lang="en">
                <a:solidFill>
                  <a:srgbClr val="434343"/>
                </a:solidFill>
                <a:latin typeface="Droid Sans"/>
                <a:ea typeface="Droid Sans"/>
                <a:cs typeface="Droid Sans"/>
                <a:sym typeface="Droid Sans"/>
              </a:rPr>
              <a:t>Laboratory of Dr. Lindsay Cowell, UTSW</a:t>
            </a:r>
          </a:p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4386775"/>
            <a:ext cx="8520600" cy="561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434343"/>
                </a:solidFill>
                <a:latin typeface="Droid Sans"/>
                <a:ea typeface="Droid Sans"/>
                <a:cs typeface="Droid Sans"/>
                <a:sym typeface="Droid Sans"/>
              </a:rPr>
              <a:t>https://g</a:t>
            </a:r>
            <a:r>
              <a:rPr b="1" lang="en">
                <a:solidFill>
                  <a:srgbClr val="434343"/>
                </a:solidFill>
                <a:latin typeface="Droid Sans"/>
                <a:ea typeface="Droid Sans"/>
                <a:cs typeface="Droid Sans"/>
                <a:sym typeface="Droid Sans"/>
              </a:rPr>
              <a:t>ithub.com/jostmey/NakedTensor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/>
        </p:nvSpPr>
        <p:spPr>
          <a:xfrm>
            <a:off x="76200" y="0"/>
            <a:ext cx="8991600" cy="51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 $  python3 tensor.py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Slope: 0.297022 Intercept: -0.860827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 $  # Runtime was 2.5 seconds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descr="line_of_best_fit.png"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2175" y="1388074"/>
            <a:ext cx="5465625" cy="364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/>
          <p:nvPr/>
        </p:nvSpPr>
        <p:spPr>
          <a:xfrm>
            <a:off x="0" y="520650"/>
            <a:ext cx="9144000" cy="194700"/>
          </a:xfrm>
          <a:prstGeom prst="rect">
            <a:avLst/>
          </a:prstGeom>
          <a:solidFill>
            <a:srgbClr val="FF0000">
              <a:alpha val="162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l_10_dataset.png" id="149" name="Shape 149"/>
          <p:cNvPicPr preferRelativeResize="0"/>
          <p:nvPr/>
        </p:nvPicPr>
        <p:blipFill rotWithShape="1">
          <a:blip r:embed="rId3">
            <a:alphaModFix/>
          </a:blip>
          <a:srcRect b="0" l="0" r="89871" t="0"/>
          <a:stretch/>
        </p:blipFill>
        <p:spPr>
          <a:xfrm>
            <a:off x="175221" y="0"/>
            <a:ext cx="52017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" name="Shape 150"/>
          <p:cNvGrpSpPr/>
          <p:nvPr/>
        </p:nvGrpSpPr>
        <p:grpSpPr>
          <a:xfrm>
            <a:off x="837300" y="-74325"/>
            <a:ext cx="4010924" cy="5229100"/>
            <a:chOff x="837300" y="-74325"/>
            <a:chExt cx="4010924" cy="5229100"/>
          </a:xfrm>
        </p:grpSpPr>
        <p:sp>
          <p:nvSpPr>
            <p:cNvPr id="151" name="Shape 151"/>
            <p:cNvSpPr/>
            <p:nvPr/>
          </p:nvSpPr>
          <p:spPr>
            <a:xfrm rot="5400000">
              <a:off x="878100" y="-536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5400000">
              <a:off x="878100" y="489250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rot="5400000">
              <a:off x="878100" y="9559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5400000">
              <a:off x="878100" y="1498900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rot="5400000">
              <a:off x="878100" y="204182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5400000">
              <a:off x="878100" y="2584750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rot="5400000">
              <a:off x="878100" y="360392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5400000">
              <a:off x="878100" y="4146850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 rot="5400000">
              <a:off x="878100" y="46897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 rot="5400000">
              <a:off x="878100" y="3056237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 txBox="1"/>
            <p:nvPr/>
          </p:nvSpPr>
          <p:spPr>
            <a:xfrm>
              <a:off x="1390725" y="-74325"/>
              <a:ext cx="3457500" cy="42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[ 0.3, 0.2, 0.4, …, 0.6 ]</a:t>
              </a:r>
            </a:p>
          </p:txBody>
        </p:sp>
        <p:sp>
          <p:nvSpPr>
            <p:cNvPr id="162" name="Shape 162"/>
            <p:cNvSpPr txBox="1"/>
            <p:nvPr/>
          </p:nvSpPr>
          <p:spPr>
            <a:xfrm>
              <a:off x="1390725" y="453850"/>
              <a:ext cx="3457500" cy="42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[ 0.1, 0.2, 0.1, …, 0.2 ]</a:t>
              </a:r>
            </a:p>
          </p:txBody>
        </p:sp>
        <p:sp>
          <p:nvSpPr>
            <p:cNvPr id="163" name="Shape 163"/>
            <p:cNvSpPr txBox="1"/>
            <p:nvPr/>
          </p:nvSpPr>
          <p:spPr>
            <a:xfrm>
              <a:off x="1390725" y="982025"/>
              <a:ext cx="3457500" cy="42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[ 0.9, 0.7, 0.7, …, 0.0 ]</a:t>
              </a:r>
            </a:p>
          </p:txBody>
        </p:sp>
        <p:sp>
          <p:nvSpPr>
            <p:cNvPr id="164" name="Shape 164"/>
            <p:cNvSpPr txBox="1"/>
            <p:nvPr/>
          </p:nvSpPr>
          <p:spPr>
            <a:xfrm>
              <a:off x="1390725" y="1539700"/>
              <a:ext cx="3457500" cy="42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[ 0.6, 0.5, 0.5, …, 0.4 ]</a:t>
              </a:r>
            </a:p>
          </p:txBody>
        </p:sp>
        <p:sp>
          <p:nvSpPr>
            <p:cNvPr id="165" name="Shape 165"/>
            <p:cNvSpPr txBox="1"/>
            <p:nvPr/>
          </p:nvSpPr>
          <p:spPr>
            <a:xfrm>
              <a:off x="1390725" y="2111200"/>
              <a:ext cx="3457500" cy="42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[ 0.3, 0.4, 0.3, …, 0.2 ]</a:t>
              </a:r>
            </a:p>
          </p:txBody>
        </p:sp>
        <p:sp>
          <p:nvSpPr>
            <p:cNvPr id="166" name="Shape 166"/>
            <p:cNvSpPr txBox="1"/>
            <p:nvPr/>
          </p:nvSpPr>
          <p:spPr>
            <a:xfrm>
              <a:off x="1390725" y="2625550"/>
              <a:ext cx="3457500" cy="42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[ 0.8, 0.9, 1.0, …, 0.1 ]</a:t>
              </a:r>
            </a:p>
          </p:txBody>
        </p:sp>
        <p:sp>
          <p:nvSpPr>
            <p:cNvPr id="167" name="Shape 167"/>
            <p:cNvSpPr txBox="1"/>
            <p:nvPr/>
          </p:nvSpPr>
          <p:spPr>
            <a:xfrm>
              <a:off x="1390725" y="3087975"/>
              <a:ext cx="3457500" cy="42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[ 0.2, 0.2, 0.7, …, 0.3 ]</a:t>
              </a:r>
            </a:p>
          </p:txBody>
        </p:sp>
        <p:sp>
          <p:nvSpPr>
            <p:cNvPr id="168" name="Shape 168"/>
            <p:cNvSpPr txBox="1"/>
            <p:nvPr/>
          </p:nvSpPr>
          <p:spPr>
            <a:xfrm>
              <a:off x="1390725" y="3644725"/>
              <a:ext cx="3457500" cy="42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[ 0.6, 0.4, 0.1, …, 0.4 ]</a:t>
              </a:r>
            </a:p>
          </p:txBody>
        </p:sp>
        <p:sp>
          <p:nvSpPr>
            <p:cNvPr id="169" name="Shape 169"/>
            <p:cNvSpPr txBox="1"/>
            <p:nvPr/>
          </p:nvSpPr>
          <p:spPr>
            <a:xfrm>
              <a:off x="1390725" y="4125275"/>
              <a:ext cx="3457500" cy="42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[ 0.9, 0.3, 0.1, …, 0.2 ]</a:t>
              </a:r>
            </a:p>
          </p:txBody>
        </p:sp>
        <p:sp>
          <p:nvSpPr>
            <p:cNvPr id="170" name="Shape 170"/>
            <p:cNvSpPr txBox="1"/>
            <p:nvPr/>
          </p:nvSpPr>
          <p:spPr>
            <a:xfrm>
              <a:off x="1390725" y="4663900"/>
              <a:ext cx="3457500" cy="42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[ 0.3, 0.2, 0.3, …, 0.1 ]</a:t>
              </a:r>
            </a:p>
          </p:txBody>
        </p:sp>
      </p:grpSp>
      <p:grpSp>
        <p:nvGrpSpPr>
          <p:cNvPr id="171" name="Shape 171"/>
          <p:cNvGrpSpPr/>
          <p:nvPr/>
        </p:nvGrpSpPr>
        <p:grpSpPr>
          <a:xfrm>
            <a:off x="7323800" y="-12875"/>
            <a:ext cx="2125249" cy="5167650"/>
            <a:chOff x="7323800" y="-12875"/>
            <a:chExt cx="2125249" cy="5167650"/>
          </a:xfrm>
        </p:grpSpPr>
        <p:sp>
          <p:nvSpPr>
            <p:cNvPr id="172" name="Shape 172"/>
            <p:cNvSpPr/>
            <p:nvPr/>
          </p:nvSpPr>
          <p:spPr>
            <a:xfrm rot="5400000">
              <a:off x="7364600" y="-536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3C47D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 rot="5400000">
              <a:off x="7364600" y="47312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3C47D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 rot="5400000">
              <a:off x="7364600" y="1496750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3C47D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 rot="5400000">
              <a:off x="7364600" y="2053500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3C47D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rot="5400000">
              <a:off x="7364600" y="2546650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3C47D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 rot="5400000">
              <a:off x="7364600" y="30471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3C47D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 rot="5400000">
              <a:off x="7364600" y="36315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3C47D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 rot="5400000">
              <a:off x="7364600" y="41606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3C47D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 rot="5400000">
              <a:off x="7364600" y="46897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3C47D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 rot="5400000">
              <a:off x="7364600" y="999912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93C47D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 txBox="1"/>
            <p:nvPr/>
          </p:nvSpPr>
          <p:spPr>
            <a:xfrm>
              <a:off x="7934350" y="30025"/>
              <a:ext cx="15147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Airplane</a:t>
              </a:r>
            </a:p>
          </p:txBody>
        </p:sp>
        <p:sp>
          <p:nvSpPr>
            <p:cNvPr id="183" name="Shape 183"/>
            <p:cNvSpPr txBox="1"/>
            <p:nvPr/>
          </p:nvSpPr>
          <p:spPr>
            <a:xfrm>
              <a:off x="7934350" y="556825"/>
              <a:ext cx="15147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Cat</a:t>
              </a:r>
            </a:p>
          </p:txBody>
        </p:sp>
        <p:sp>
          <p:nvSpPr>
            <p:cNvPr id="184" name="Shape 184"/>
            <p:cNvSpPr txBox="1"/>
            <p:nvPr/>
          </p:nvSpPr>
          <p:spPr>
            <a:xfrm>
              <a:off x="7934350" y="3678100"/>
              <a:ext cx="15147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Monkey</a:t>
              </a:r>
            </a:p>
          </p:txBody>
        </p:sp>
        <p:sp>
          <p:nvSpPr>
            <p:cNvPr id="185" name="Shape 185"/>
            <p:cNvSpPr txBox="1"/>
            <p:nvPr/>
          </p:nvSpPr>
          <p:spPr>
            <a:xfrm>
              <a:off x="7934350" y="4230550"/>
              <a:ext cx="15147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Ship</a:t>
              </a:r>
            </a:p>
          </p:txBody>
        </p:sp>
        <p:sp>
          <p:nvSpPr>
            <p:cNvPr id="186" name="Shape 186"/>
            <p:cNvSpPr txBox="1"/>
            <p:nvPr/>
          </p:nvSpPr>
          <p:spPr>
            <a:xfrm>
              <a:off x="7934350" y="4783000"/>
              <a:ext cx="15147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Truck</a:t>
              </a:r>
            </a:p>
          </p:txBody>
        </p:sp>
        <p:sp>
          <p:nvSpPr>
            <p:cNvPr id="187" name="Shape 187"/>
            <p:cNvSpPr txBox="1"/>
            <p:nvPr/>
          </p:nvSpPr>
          <p:spPr>
            <a:xfrm>
              <a:off x="7934350" y="1083625"/>
              <a:ext cx="15147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Car</a:t>
              </a:r>
            </a:p>
          </p:txBody>
        </p:sp>
        <p:sp>
          <p:nvSpPr>
            <p:cNvPr id="188" name="Shape 188"/>
            <p:cNvSpPr txBox="1"/>
            <p:nvPr/>
          </p:nvSpPr>
          <p:spPr>
            <a:xfrm>
              <a:off x="7934350" y="1610425"/>
              <a:ext cx="15147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Cat</a:t>
              </a:r>
            </a:p>
          </p:txBody>
        </p:sp>
        <p:sp>
          <p:nvSpPr>
            <p:cNvPr id="189" name="Shape 189"/>
            <p:cNvSpPr txBox="1"/>
            <p:nvPr/>
          </p:nvSpPr>
          <p:spPr>
            <a:xfrm>
              <a:off x="7934350" y="2117462"/>
              <a:ext cx="15147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Deer</a:t>
              </a:r>
            </a:p>
          </p:txBody>
        </p:sp>
        <p:sp>
          <p:nvSpPr>
            <p:cNvPr id="190" name="Shape 190"/>
            <p:cNvSpPr txBox="1"/>
            <p:nvPr/>
          </p:nvSpPr>
          <p:spPr>
            <a:xfrm>
              <a:off x="7934350" y="2644250"/>
              <a:ext cx="15147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Dog</a:t>
              </a:r>
            </a:p>
          </p:txBody>
        </p:sp>
        <p:sp>
          <p:nvSpPr>
            <p:cNvPr id="191" name="Shape 191"/>
            <p:cNvSpPr txBox="1"/>
            <p:nvPr/>
          </p:nvSpPr>
          <p:spPr>
            <a:xfrm>
              <a:off x="7934350" y="3087975"/>
              <a:ext cx="15147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Deer</a:t>
              </a:r>
            </a:p>
          </p:txBody>
        </p:sp>
      </p:grpSp>
      <p:grpSp>
        <p:nvGrpSpPr>
          <p:cNvPr id="192" name="Shape 192"/>
          <p:cNvGrpSpPr/>
          <p:nvPr/>
        </p:nvGrpSpPr>
        <p:grpSpPr>
          <a:xfrm>
            <a:off x="4895850" y="-12875"/>
            <a:ext cx="2200149" cy="5134275"/>
            <a:chOff x="4895850" y="-12875"/>
            <a:chExt cx="2200149" cy="5134275"/>
          </a:xfrm>
        </p:grpSpPr>
        <p:sp>
          <p:nvSpPr>
            <p:cNvPr id="193" name="Shape 193"/>
            <p:cNvSpPr/>
            <p:nvPr/>
          </p:nvSpPr>
          <p:spPr>
            <a:xfrm rot="5400000">
              <a:off x="4936650" y="-536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EA9999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rot="5400000">
              <a:off x="4936650" y="413050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EA9999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rot="5400000">
              <a:off x="4936650" y="2584750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EA9999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5400000">
              <a:off x="4936650" y="3056250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EA9999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rot="5400000">
              <a:off x="4936650" y="360392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EA9999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5400000">
              <a:off x="4936650" y="40844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EA9999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rot="5400000">
              <a:off x="4936650" y="4623100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EA9999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5400000">
              <a:off x="4936650" y="2075162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EA9999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rot="5400000">
              <a:off x="4936650" y="15655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EA9999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5400000">
              <a:off x="4936650" y="955975"/>
              <a:ext cx="424200" cy="505800"/>
            </a:xfrm>
            <a:prstGeom prst="upArrow">
              <a:avLst>
                <a:gd fmla="val 55091" name="adj1"/>
                <a:gd fmla="val 40755" name="adj2"/>
              </a:avLst>
            </a:prstGeom>
            <a:solidFill>
              <a:srgbClr val="EA9999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3" name="Shape 203"/>
            <p:cNvSpPr txBox="1"/>
            <p:nvPr/>
          </p:nvSpPr>
          <p:spPr>
            <a:xfrm>
              <a:off x="5581300" y="63325"/>
              <a:ext cx="1514700" cy="338400"/>
            </a:xfrm>
            <a:prstGeom prst="rect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Same </a:t>
              </a: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Model</a:t>
              </a:r>
            </a:p>
          </p:txBody>
        </p:sp>
        <p:sp>
          <p:nvSpPr>
            <p:cNvPr id="204" name="Shape 204"/>
            <p:cNvSpPr txBox="1"/>
            <p:nvPr/>
          </p:nvSpPr>
          <p:spPr>
            <a:xfrm>
              <a:off x="5581300" y="1115875"/>
              <a:ext cx="1514700" cy="338400"/>
            </a:xfrm>
            <a:prstGeom prst="rect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Same Model</a:t>
              </a:r>
            </a:p>
          </p:txBody>
        </p:sp>
        <p:sp>
          <p:nvSpPr>
            <p:cNvPr id="205" name="Shape 205"/>
            <p:cNvSpPr txBox="1"/>
            <p:nvPr/>
          </p:nvSpPr>
          <p:spPr>
            <a:xfrm>
              <a:off x="5581300" y="1673300"/>
              <a:ext cx="1514700" cy="338400"/>
            </a:xfrm>
            <a:prstGeom prst="rect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Same Model</a:t>
              </a:r>
            </a:p>
          </p:txBody>
        </p:sp>
        <p:sp>
          <p:nvSpPr>
            <p:cNvPr id="206" name="Shape 206"/>
            <p:cNvSpPr txBox="1"/>
            <p:nvPr/>
          </p:nvSpPr>
          <p:spPr>
            <a:xfrm>
              <a:off x="5581300" y="2191950"/>
              <a:ext cx="1514700" cy="338400"/>
            </a:xfrm>
            <a:prstGeom prst="rect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Same Model</a:t>
              </a:r>
            </a:p>
          </p:txBody>
        </p:sp>
        <p:sp>
          <p:nvSpPr>
            <p:cNvPr id="207" name="Shape 207"/>
            <p:cNvSpPr txBox="1"/>
            <p:nvPr/>
          </p:nvSpPr>
          <p:spPr>
            <a:xfrm>
              <a:off x="5581300" y="2668450"/>
              <a:ext cx="1514700" cy="338400"/>
            </a:xfrm>
            <a:prstGeom prst="rect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Same Model</a:t>
              </a:r>
            </a:p>
          </p:txBody>
        </p:sp>
        <p:sp>
          <p:nvSpPr>
            <p:cNvPr id="208" name="Shape 208"/>
            <p:cNvSpPr txBox="1"/>
            <p:nvPr/>
          </p:nvSpPr>
          <p:spPr>
            <a:xfrm>
              <a:off x="5581300" y="3207075"/>
              <a:ext cx="1514700" cy="338400"/>
            </a:xfrm>
            <a:prstGeom prst="rect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Same Model</a:t>
              </a:r>
            </a:p>
          </p:txBody>
        </p:sp>
        <p:sp>
          <p:nvSpPr>
            <p:cNvPr id="209" name="Shape 209"/>
            <p:cNvSpPr txBox="1"/>
            <p:nvPr/>
          </p:nvSpPr>
          <p:spPr>
            <a:xfrm>
              <a:off x="5581300" y="3715275"/>
              <a:ext cx="1514700" cy="338400"/>
            </a:xfrm>
            <a:prstGeom prst="rect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Same Model</a:t>
              </a:r>
            </a:p>
          </p:txBody>
        </p:sp>
        <p:sp>
          <p:nvSpPr>
            <p:cNvPr id="210" name="Shape 210"/>
            <p:cNvSpPr txBox="1"/>
            <p:nvPr/>
          </p:nvSpPr>
          <p:spPr>
            <a:xfrm>
              <a:off x="5581300" y="4244375"/>
              <a:ext cx="1514700" cy="338400"/>
            </a:xfrm>
            <a:prstGeom prst="rect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Same Model</a:t>
              </a:r>
            </a:p>
          </p:txBody>
        </p:sp>
        <p:sp>
          <p:nvSpPr>
            <p:cNvPr id="211" name="Shape 211"/>
            <p:cNvSpPr txBox="1"/>
            <p:nvPr/>
          </p:nvSpPr>
          <p:spPr>
            <a:xfrm>
              <a:off x="5581300" y="4783000"/>
              <a:ext cx="1514700" cy="338400"/>
            </a:xfrm>
            <a:prstGeom prst="rect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Same Model</a:t>
              </a:r>
            </a:p>
          </p:txBody>
        </p:sp>
        <p:sp>
          <p:nvSpPr>
            <p:cNvPr id="212" name="Shape 212"/>
            <p:cNvSpPr txBox="1"/>
            <p:nvPr/>
          </p:nvSpPr>
          <p:spPr>
            <a:xfrm>
              <a:off x="5581300" y="572950"/>
              <a:ext cx="1514700" cy="338400"/>
            </a:xfrm>
            <a:prstGeom prst="rect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n" sz="1800">
                  <a:latin typeface="Consolas"/>
                  <a:ea typeface="Consolas"/>
                  <a:cs typeface="Consolas"/>
                  <a:sym typeface="Consolas"/>
                </a:rPr>
                <a:t>Same Model</a:t>
              </a:r>
            </a:p>
          </p:txBody>
        </p:sp>
      </p:grpSp>
      <p:sp>
        <p:nvSpPr>
          <p:cNvPr id="213" name="Shape 213"/>
          <p:cNvSpPr/>
          <p:nvPr/>
        </p:nvSpPr>
        <p:spPr>
          <a:xfrm>
            <a:off x="7918125" y="2884300"/>
            <a:ext cx="811500" cy="877200"/>
          </a:xfrm>
          <a:prstGeom prst="mathMultiply">
            <a:avLst>
              <a:gd fmla="val 20836" name="adj1"/>
            </a:avLst>
          </a:prstGeom>
          <a:solidFill>
            <a:srgbClr val="980000"/>
          </a:solidFill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7918125" y="327875"/>
            <a:ext cx="811500" cy="877200"/>
          </a:xfrm>
          <a:prstGeom prst="mathMultiply">
            <a:avLst>
              <a:gd fmla="val 20836" name="adj1"/>
            </a:avLst>
          </a:prstGeom>
          <a:solidFill>
            <a:srgbClr val="980000"/>
          </a:solidFill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n_architecture.png"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1825" y="149874"/>
            <a:ext cx="6147650" cy="34153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Shape 220"/>
          <p:cNvSpPr txBox="1"/>
          <p:nvPr/>
        </p:nvSpPr>
        <p:spPr>
          <a:xfrm>
            <a:off x="2321275" y="3794825"/>
            <a:ext cx="1083300" cy="682200"/>
          </a:xfrm>
          <a:prstGeom prst="rect">
            <a:avLst/>
          </a:prstGeom>
          <a:noFill/>
          <a:ln cap="flat" cmpd="sng" w="38100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Matrix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Mul.</a:t>
            </a:r>
          </a:p>
        </p:txBody>
      </p:sp>
      <p:pic>
        <p:nvPicPr>
          <p:cNvPr descr="nn_architecture.png" id="221" name="Shape 221"/>
          <p:cNvPicPr preferRelativeResize="0"/>
          <p:nvPr/>
        </p:nvPicPr>
        <p:blipFill rotWithShape="1">
          <a:blip r:embed="rId3">
            <a:alphaModFix/>
          </a:blip>
          <a:srcRect b="81683" l="4012" r="90054" t="7201"/>
          <a:stretch/>
        </p:blipFill>
        <p:spPr>
          <a:xfrm>
            <a:off x="83900" y="3946137"/>
            <a:ext cx="364724" cy="3796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n_architecture.png" id="222" name="Shape 222"/>
          <p:cNvPicPr preferRelativeResize="0"/>
          <p:nvPr/>
        </p:nvPicPr>
        <p:blipFill rotWithShape="1">
          <a:blip r:embed="rId3">
            <a:alphaModFix/>
          </a:blip>
          <a:srcRect b="81683" l="4012" r="90054" t="7201"/>
          <a:stretch/>
        </p:blipFill>
        <p:spPr>
          <a:xfrm>
            <a:off x="8632650" y="3946137"/>
            <a:ext cx="364724" cy="3796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n_architecture.png" id="223" name="Shape 223"/>
          <p:cNvPicPr preferRelativeResize="0"/>
          <p:nvPr/>
        </p:nvPicPr>
        <p:blipFill rotWithShape="1">
          <a:blip r:embed="rId4">
            <a:alphaModFix/>
          </a:blip>
          <a:srcRect b="81683" l="4012" r="90054" t="7201"/>
          <a:stretch/>
        </p:blipFill>
        <p:spPr>
          <a:xfrm>
            <a:off x="1805375" y="3946149"/>
            <a:ext cx="364724" cy="3796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n_architecture.png" id="224" name="Shape 224"/>
          <p:cNvPicPr preferRelativeResize="0"/>
          <p:nvPr/>
        </p:nvPicPr>
        <p:blipFill rotWithShape="1">
          <a:blip r:embed="rId4">
            <a:alphaModFix/>
          </a:blip>
          <a:srcRect b="81683" l="4012" r="90054" t="7201"/>
          <a:stretch/>
        </p:blipFill>
        <p:spPr>
          <a:xfrm>
            <a:off x="3584687" y="3946149"/>
            <a:ext cx="364724" cy="3796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n_architecture.png" id="225" name="Shape 225"/>
          <p:cNvPicPr preferRelativeResize="0"/>
          <p:nvPr/>
        </p:nvPicPr>
        <p:blipFill rotWithShape="1">
          <a:blip r:embed="rId4">
            <a:alphaModFix/>
          </a:blip>
          <a:srcRect b="81683" l="4012" r="90054" t="7201"/>
          <a:stretch/>
        </p:blipFill>
        <p:spPr>
          <a:xfrm>
            <a:off x="5277225" y="3946149"/>
            <a:ext cx="364724" cy="3796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n_architecture.png" id="226" name="Shape 226"/>
          <p:cNvPicPr preferRelativeResize="0"/>
          <p:nvPr/>
        </p:nvPicPr>
        <p:blipFill rotWithShape="1">
          <a:blip r:embed="rId4">
            <a:alphaModFix/>
          </a:blip>
          <a:srcRect b="81683" l="4012" r="90054" t="7201"/>
          <a:stretch/>
        </p:blipFill>
        <p:spPr>
          <a:xfrm>
            <a:off x="6949387" y="3946124"/>
            <a:ext cx="364724" cy="379624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Shape 227"/>
          <p:cNvSpPr txBox="1"/>
          <p:nvPr/>
        </p:nvSpPr>
        <p:spPr>
          <a:xfrm>
            <a:off x="5754025" y="3794825"/>
            <a:ext cx="1083300" cy="682200"/>
          </a:xfrm>
          <a:prstGeom prst="rect">
            <a:avLst/>
          </a:prstGeom>
          <a:noFill/>
          <a:ln cap="flat" cmpd="sng" w="38100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Matrix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Mul.</a:t>
            </a:r>
          </a:p>
        </p:txBody>
      </p:sp>
      <p:sp>
        <p:nvSpPr>
          <p:cNvPr id="228" name="Shape 228"/>
          <p:cNvSpPr txBox="1"/>
          <p:nvPr/>
        </p:nvSpPr>
        <p:spPr>
          <a:xfrm>
            <a:off x="4071662" y="3794825"/>
            <a:ext cx="1083300" cy="682200"/>
          </a:xfrm>
          <a:prstGeom prst="rect">
            <a:avLst/>
          </a:prstGeom>
          <a:noFill/>
          <a:ln cap="flat" cmpd="sng" w="381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Non-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linearity</a:t>
            </a:r>
          </a:p>
        </p:txBody>
      </p:sp>
      <p:sp>
        <p:nvSpPr>
          <p:cNvPr id="229" name="Shape 229"/>
          <p:cNvSpPr txBox="1"/>
          <p:nvPr/>
        </p:nvSpPr>
        <p:spPr>
          <a:xfrm>
            <a:off x="7471562" y="3794825"/>
            <a:ext cx="1083300" cy="682200"/>
          </a:xfrm>
          <a:prstGeom prst="rect">
            <a:avLst/>
          </a:prstGeom>
          <a:noFill/>
          <a:ln cap="flat" cmpd="sng" w="381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Non-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linearity</a:t>
            </a:r>
          </a:p>
        </p:txBody>
      </p:sp>
      <p:sp>
        <p:nvSpPr>
          <p:cNvPr id="230" name="Shape 230"/>
          <p:cNvSpPr txBox="1"/>
          <p:nvPr/>
        </p:nvSpPr>
        <p:spPr>
          <a:xfrm>
            <a:off x="585337" y="3794825"/>
            <a:ext cx="1083300" cy="682200"/>
          </a:xfrm>
          <a:prstGeom prst="rect">
            <a:avLst/>
          </a:prstGeom>
          <a:noFill/>
          <a:ln cap="flat" cmpd="sng" w="381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Non-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linearity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Advice</a:t>
            </a:r>
          </a:p>
        </p:txBody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1692825" y="1333450"/>
            <a:ext cx="6746400" cy="2397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➔"/>
            </a:pPr>
            <a:r>
              <a:rPr lang="en" sz="2400">
                <a:solidFill>
                  <a:srgbClr val="434343"/>
                </a:solidFill>
              </a:rPr>
              <a:t>Learn about gradient optimization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➔"/>
            </a:pPr>
            <a:r>
              <a:rPr lang="en" sz="2400">
                <a:solidFill>
                  <a:srgbClr val="434343"/>
                </a:solidFill>
              </a:rPr>
              <a:t>For most models, gradient optimization is inefficient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Char char="➔"/>
            </a:pPr>
            <a:r>
              <a:rPr lang="en" sz="2400">
                <a:solidFill>
                  <a:srgbClr val="434343"/>
                </a:solidFill>
              </a:rPr>
              <a:t>Explore different built-in optimizers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PU.jpg" id="61" name="Shape 61"/>
          <p:cNvPicPr preferRelativeResize="0"/>
          <p:nvPr/>
        </p:nvPicPr>
        <p:blipFill rotWithShape="1">
          <a:blip r:embed="rId3">
            <a:alphaModFix/>
          </a:blip>
          <a:srcRect b="2761" l="0" r="0" t="0"/>
          <a:stretch/>
        </p:blipFill>
        <p:spPr>
          <a:xfrm>
            <a:off x="3698175" y="1086237"/>
            <a:ext cx="2886047" cy="211787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What is TensorFlow ?</a:t>
            </a:r>
          </a:p>
        </p:txBody>
      </p:sp>
      <p:pic>
        <p:nvPicPr>
          <p:cNvPr descr="alexnet-imagenet.png" id="63" name="Shape 63"/>
          <p:cNvPicPr preferRelativeResize="0"/>
          <p:nvPr/>
        </p:nvPicPr>
        <p:blipFill rotWithShape="1">
          <a:blip r:embed="rId4">
            <a:alphaModFix/>
          </a:blip>
          <a:srcRect b="481" l="395" r="74718" t="50388"/>
          <a:stretch/>
        </p:blipFill>
        <p:spPr>
          <a:xfrm>
            <a:off x="1159850" y="1761424"/>
            <a:ext cx="1878275" cy="3037699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log_derivative.png" id="64" name="Shape 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93974" y="3344510"/>
            <a:ext cx="2935399" cy="1311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rson-2.png" id="69" name="Shape 69"/>
          <p:cNvPicPr preferRelativeResize="0"/>
          <p:nvPr/>
        </p:nvPicPr>
        <p:blipFill rotWithShape="1">
          <a:blip r:embed="rId3">
            <a:alphaModFix/>
          </a:blip>
          <a:srcRect b="0" l="29667" r="29647" t="0"/>
          <a:stretch/>
        </p:blipFill>
        <p:spPr>
          <a:xfrm flipH="1">
            <a:off x="7210874" y="138450"/>
            <a:ext cx="1533125" cy="35440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obot-5.png" id="70" name="Shape 70"/>
          <p:cNvPicPr preferRelativeResize="0"/>
          <p:nvPr/>
        </p:nvPicPr>
        <p:blipFill rotWithShape="1">
          <a:blip r:embed="rId4">
            <a:alphaModFix/>
          </a:blip>
          <a:srcRect b="0" l="4141" r="0" t="0"/>
          <a:stretch/>
        </p:blipFill>
        <p:spPr>
          <a:xfrm>
            <a:off x="1524049" y="546550"/>
            <a:ext cx="2174275" cy="26787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obot-5.png" id="71" name="Shape 71"/>
          <p:cNvPicPr preferRelativeResize="0"/>
          <p:nvPr/>
        </p:nvPicPr>
        <p:blipFill rotWithShape="1">
          <a:blip r:embed="rId4">
            <a:alphaModFix/>
          </a:blip>
          <a:srcRect b="0" l="4141" r="0" t="0"/>
          <a:stretch/>
        </p:blipFill>
        <p:spPr>
          <a:xfrm>
            <a:off x="6992874" y="494900"/>
            <a:ext cx="2174275" cy="2678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" name="Shape 72"/>
          <p:cNvGrpSpPr/>
          <p:nvPr/>
        </p:nvGrpSpPr>
        <p:grpSpPr>
          <a:xfrm>
            <a:off x="708960" y="310775"/>
            <a:ext cx="724212" cy="4410600"/>
            <a:chOff x="708960" y="82175"/>
            <a:chExt cx="724212" cy="4410600"/>
          </a:xfrm>
        </p:grpSpPr>
        <p:pic>
          <p:nvPicPr>
            <p:cNvPr descr="plumbing-models.png" id="73" name="Shape 73"/>
            <p:cNvPicPr preferRelativeResize="0"/>
            <p:nvPr/>
          </p:nvPicPr>
          <p:blipFill rotWithShape="1">
            <a:blip r:embed="rId5">
              <a:alphaModFix/>
            </a:blip>
            <a:srcRect b="8301" l="11823" r="78748" t="29420"/>
            <a:stretch/>
          </p:blipFill>
          <p:spPr>
            <a:xfrm>
              <a:off x="800736" y="978873"/>
              <a:ext cx="540661" cy="26787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" name="Shape 74"/>
            <p:cNvSpPr/>
            <p:nvPr/>
          </p:nvSpPr>
          <p:spPr>
            <a:xfrm>
              <a:off x="708960" y="3739775"/>
              <a:ext cx="724200" cy="753000"/>
            </a:xfrm>
            <a:prstGeom prst="upArrow">
              <a:avLst>
                <a:gd fmla="val 26118" name="adj1"/>
                <a:gd fmla="val 48914" name="adj2"/>
              </a:avLst>
            </a:prstGeom>
            <a:solidFill>
              <a:srgbClr val="9FC5E8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708973" y="82175"/>
              <a:ext cx="724200" cy="753000"/>
            </a:xfrm>
            <a:prstGeom prst="upArrow">
              <a:avLst>
                <a:gd fmla="val 26118" name="adj1"/>
                <a:gd fmla="val 48914" name="adj2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" name="Shape 76"/>
          <p:cNvGrpSpPr/>
          <p:nvPr/>
        </p:nvGrpSpPr>
        <p:grpSpPr>
          <a:xfrm>
            <a:off x="4595160" y="82175"/>
            <a:ext cx="2394849" cy="4848750"/>
            <a:chOff x="4595160" y="82175"/>
            <a:chExt cx="2394849" cy="4848750"/>
          </a:xfrm>
        </p:grpSpPr>
        <p:grpSp>
          <p:nvGrpSpPr>
            <p:cNvPr id="77" name="Shape 77"/>
            <p:cNvGrpSpPr/>
            <p:nvPr/>
          </p:nvGrpSpPr>
          <p:grpSpPr>
            <a:xfrm>
              <a:off x="4595160" y="946525"/>
              <a:ext cx="2394849" cy="3984399"/>
              <a:chOff x="4595160" y="641725"/>
              <a:chExt cx="2394849" cy="3984399"/>
            </a:xfrm>
          </p:grpSpPr>
          <p:pic>
            <p:nvPicPr>
              <p:cNvPr descr="plumbing-models.png" id="78" name="Shape 78"/>
              <p:cNvPicPr preferRelativeResize="0"/>
              <p:nvPr/>
            </p:nvPicPr>
            <p:blipFill rotWithShape="1">
              <a:blip r:embed="rId5">
                <a:alphaModFix/>
              </a:blip>
              <a:srcRect b="8033" l="53386" r="5238" t="13362"/>
              <a:stretch/>
            </p:blipFill>
            <p:spPr>
              <a:xfrm>
                <a:off x="4705426" y="641725"/>
                <a:ext cx="2174274" cy="309804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9" name="Shape 79"/>
              <p:cNvSpPr/>
              <p:nvPr/>
            </p:nvSpPr>
            <p:spPr>
              <a:xfrm>
                <a:off x="4595160" y="3873125"/>
                <a:ext cx="724200" cy="753000"/>
              </a:xfrm>
              <a:prstGeom prst="upArrow">
                <a:avLst>
                  <a:gd fmla="val 26118" name="adj1"/>
                  <a:gd fmla="val 48914" name="adj2"/>
                </a:avLst>
              </a:prstGeom>
              <a:solidFill>
                <a:srgbClr val="9FC5E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5430473" y="3873125"/>
                <a:ext cx="724200" cy="753000"/>
              </a:xfrm>
              <a:prstGeom prst="upArrow">
                <a:avLst>
                  <a:gd fmla="val 26118" name="adj1"/>
                  <a:gd fmla="val 48914" name="adj2"/>
                </a:avLst>
              </a:prstGeom>
              <a:solidFill>
                <a:srgbClr val="9FC5E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6265810" y="3873125"/>
                <a:ext cx="724199" cy="753000"/>
              </a:xfrm>
              <a:prstGeom prst="upArrow">
                <a:avLst>
                  <a:gd fmla="val 26118" name="adj1"/>
                  <a:gd fmla="val 48914" name="adj2"/>
                </a:avLst>
              </a:prstGeom>
              <a:solidFill>
                <a:srgbClr val="9FC5E8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" name="Shape 82"/>
            <p:cNvSpPr/>
            <p:nvPr/>
          </p:nvSpPr>
          <p:spPr>
            <a:xfrm>
              <a:off x="5430473" y="82175"/>
              <a:ext cx="724200" cy="753000"/>
            </a:xfrm>
            <a:prstGeom prst="upArrow">
              <a:avLst>
                <a:gd fmla="val 26118" name="adj1"/>
                <a:gd fmla="val 48914" name="adj2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taset.png"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432" y="0"/>
            <a:ext cx="771713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Shape 88"/>
          <p:cNvCxnSpPr/>
          <p:nvPr/>
        </p:nvCxnSpPr>
        <p:spPr>
          <a:xfrm flipH="1" rot="10800000">
            <a:off x="2029625" y="662925"/>
            <a:ext cx="5243100" cy="3462300"/>
          </a:xfrm>
          <a:prstGeom prst="straightConnector1">
            <a:avLst/>
          </a:prstGeom>
          <a:noFill/>
          <a:ln cap="flat" cmpd="sng" w="76200">
            <a:solidFill>
              <a:srgbClr val="85200C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9" name="Shape 89"/>
          <p:cNvSpPr txBox="1"/>
          <p:nvPr/>
        </p:nvSpPr>
        <p:spPr>
          <a:xfrm>
            <a:off x="1846400" y="722750"/>
            <a:ext cx="32532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sz="3000">
                <a:latin typeface="Courier New"/>
                <a:ea typeface="Courier New"/>
                <a:cs typeface="Courier New"/>
                <a:sym typeface="Courier New"/>
              </a:rPr>
              <a:t>y</a:t>
            </a:r>
            <a:r>
              <a:rPr b="1" lang="en" sz="3000">
                <a:latin typeface="Courier New"/>
                <a:ea typeface="Courier New"/>
                <a:cs typeface="Courier New"/>
                <a:sym typeface="Courier New"/>
              </a:rPr>
              <a:t> = m∙x + b</a:t>
            </a:r>
          </a:p>
        </p:txBody>
      </p:sp>
      <p:sp>
        <p:nvSpPr>
          <p:cNvPr id="90" name="Shape 90"/>
          <p:cNvSpPr txBox="1"/>
          <p:nvPr/>
        </p:nvSpPr>
        <p:spPr>
          <a:xfrm rot="-2002451">
            <a:off x="4136487" y="1446483"/>
            <a:ext cx="1388463" cy="562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3000"/>
              <a:t>slope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1846399" y="3978100"/>
            <a:ext cx="23601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3000"/>
              <a:t>y-intercept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>
            <a:off x="0" y="0"/>
            <a:ext cx="4098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 txBox="1"/>
          <p:nvPr/>
        </p:nvSpPr>
        <p:spPr>
          <a:xfrm>
            <a:off x="76200" y="0"/>
            <a:ext cx="8991600" cy="51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0   import tensorflow as tf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2   xs = [ 0.00,  1.00,  2.00,  3.00, 4.00, 5.00, 6.00, 7.00]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3   ys = [-0.82, -0.94, -0.12,  0.26, 0.39, 0.64, 1.02, 1.00]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4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5   m_initial = -0.5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6   b_initial =  1.0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7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8   m = tf.Variable(m_initial)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9   b = tf.Variable(b_initial)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10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11   error = 0.0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12   for i in range(len(xs)):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13        y_model = m*xs[i]+b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14        error += (ys[i]-y_model)**2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15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16   operation = tf.train.GradientDescentOptimizer(learning_rate=0.001).minimize(error)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17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18   with tf.Session() as session: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19        session.run(tf.initialize_all_variables())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20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21        for iteration in range(10000):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22             session.run(operation)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23 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24        print('Slope:', m.eval(), 'Intercept:', b.eval())</a:t>
            </a:r>
          </a:p>
        </p:txBody>
      </p:sp>
      <p:sp>
        <p:nvSpPr>
          <p:cNvPr id="98" name="Shape 98"/>
          <p:cNvSpPr/>
          <p:nvPr/>
        </p:nvSpPr>
        <p:spPr>
          <a:xfrm>
            <a:off x="0" y="457200"/>
            <a:ext cx="9144000" cy="457200"/>
          </a:xfrm>
          <a:prstGeom prst="rect">
            <a:avLst/>
          </a:prstGeom>
          <a:solidFill>
            <a:srgbClr val="FF0000">
              <a:alpha val="162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0" y="1676400"/>
            <a:ext cx="9144000" cy="457200"/>
          </a:xfrm>
          <a:prstGeom prst="rect">
            <a:avLst/>
          </a:prstGeom>
          <a:solidFill>
            <a:srgbClr val="FF0000">
              <a:alpha val="162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0" y="2667000"/>
            <a:ext cx="9144000" cy="457200"/>
          </a:xfrm>
          <a:prstGeom prst="rect">
            <a:avLst/>
          </a:prstGeom>
          <a:solidFill>
            <a:srgbClr val="FF0000">
              <a:alpha val="162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0" y="3276600"/>
            <a:ext cx="9144000" cy="228600"/>
          </a:xfrm>
          <a:prstGeom prst="rect">
            <a:avLst/>
          </a:prstGeom>
          <a:solidFill>
            <a:srgbClr val="FF0000">
              <a:alpha val="162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0" y="4267200"/>
            <a:ext cx="9144000" cy="457200"/>
          </a:xfrm>
          <a:prstGeom prst="rect">
            <a:avLst/>
          </a:prstGeom>
          <a:solidFill>
            <a:srgbClr val="FF0000">
              <a:alpha val="162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/>
        </p:nvSpPr>
        <p:spPr>
          <a:xfrm>
            <a:off x="76200" y="0"/>
            <a:ext cx="8991600" cy="51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 $  python3 serial.py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 Slope: 0.297022 Intercept: -0.860827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 $  # Runtime was 11.1 seconds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descr="line_of_best_fit.png"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2175" y="1388074"/>
            <a:ext cx="5465625" cy="364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/>
          <p:nvPr/>
        </p:nvSpPr>
        <p:spPr>
          <a:xfrm>
            <a:off x="0" y="520650"/>
            <a:ext cx="9144000" cy="194700"/>
          </a:xfrm>
          <a:prstGeom prst="rect">
            <a:avLst/>
          </a:prstGeom>
          <a:solidFill>
            <a:srgbClr val="FF0000">
              <a:alpha val="162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/>
        </p:nvSpPr>
        <p:spPr>
          <a:xfrm>
            <a:off x="666475" y="622275"/>
            <a:ext cx="3480000" cy="14946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 txBox="1"/>
          <p:nvPr/>
        </p:nvSpPr>
        <p:spPr>
          <a:xfrm>
            <a:off x="697150" y="653375"/>
            <a:ext cx="34212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sz="3000" u="sng"/>
              <a:t>Math Functions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773800" y="1128200"/>
            <a:ext cx="3265500" cy="9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sz="2400"/>
              <a:t>t</a:t>
            </a:r>
            <a:r>
              <a:rPr b="1" lang="en" sz="2400"/>
              <a:t>f.exp    </a:t>
            </a:r>
            <a:r>
              <a:rPr b="1" lang="en" sz="2400"/>
              <a:t>t</a:t>
            </a:r>
            <a:r>
              <a:rPr b="1" lang="en" sz="2400"/>
              <a:t>f.pow</a:t>
            </a:r>
          </a:p>
          <a:p>
            <a:pPr lvl="0" algn="ctr">
              <a:spcBef>
                <a:spcPts val="0"/>
              </a:spcBef>
              <a:buNone/>
            </a:pPr>
            <a:r>
              <a:rPr b="1" lang="en" sz="2400"/>
              <a:t>t</a:t>
            </a:r>
            <a:r>
              <a:rPr b="1" lang="en" sz="2400"/>
              <a:t>f.tan     tf.sign</a:t>
            </a:r>
          </a:p>
        </p:txBody>
      </p:sp>
      <p:sp>
        <p:nvSpPr>
          <p:cNvPr id="117" name="Shape 117"/>
          <p:cNvSpPr/>
          <p:nvPr/>
        </p:nvSpPr>
        <p:spPr>
          <a:xfrm>
            <a:off x="5027650" y="622275"/>
            <a:ext cx="3480000" cy="14946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 txBox="1"/>
          <p:nvPr/>
        </p:nvSpPr>
        <p:spPr>
          <a:xfrm>
            <a:off x="5058325" y="653375"/>
            <a:ext cx="34212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3000" u="sng"/>
              <a:t>Control Flow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5134975" y="1128200"/>
            <a:ext cx="3265500" cy="9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2400"/>
              <a:t>tf.cond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n" sz="2400"/>
              <a:t>tf.do_while</a:t>
            </a:r>
          </a:p>
        </p:txBody>
      </p:sp>
      <p:sp>
        <p:nvSpPr>
          <p:cNvPr id="120" name="Shape 120"/>
          <p:cNvSpPr/>
          <p:nvPr/>
        </p:nvSpPr>
        <p:spPr>
          <a:xfrm>
            <a:off x="2422325" y="2841625"/>
            <a:ext cx="4384500" cy="14946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 txBox="1"/>
          <p:nvPr/>
        </p:nvSpPr>
        <p:spPr>
          <a:xfrm>
            <a:off x="2728925" y="2872725"/>
            <a:ext cx="36717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3000" u="sng"/>
              <a:t>Tensor Operations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2062050" y="3347550"/>
            <a:ext cx="5105100" cy="9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2400"/>
              <a:t>t</a:t>
            </a:r>
            <a:r>
              <a:rPr b="1" lang="en" sz="2400"/>
              <a:t>f.matmul           tf.add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n" sz="2400"/>
              <a:t>t</a:t>
            </a:r>
            <a:r>
              <a:rPr b="1" lang="en" sz="2400"/>
              <a:t>f.reduce_sum   tf.cumprod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But wait, what are Tensors?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2143200" y="1383000"/>
            <a:ext cx="5848200" cy="7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[ 0.3, 0.2, 0.4, 0.5, 0.9 ]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2143200" y="2472175"/>
            <a:ext cx="6076800" cy="21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[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  [ 0.3, 0.2, 0.4, 0.5, 0.9 ],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  [ 0.6, 0.0, 0.8, 0.5, 0.4 ],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  [ 0.2, 0.8, 0.8, 0.1, 0.3 ]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]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/>
        </p:nvSpPr>
        <p:spPr>
          <a:xfrm>
            <a:off x="0" y="0"/>
            <a:ext cx="4098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 txBox="1"/>
          <p:nvPr/>
        </p:nvSpPr>
        <p:spPr>
          <a:xfrm>
            <a:off x="76200" y="0"/>
            <a:ext cx="8991600" cy="51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0   import tensorflow as tf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1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2   xs = [ 0.00,  1.00,  2.00,  3.00, 4.00, 5.00, 6.00, 7.00]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3   ys = [-0.82, -0.94, -0.12,  0.26, 0.39, 0.64, 1.02, 1.00]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4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5   m_initial = -0.5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6   b_initial =  1.0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7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8   m = tf.Variable(m_initial)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 9   b = tf.Variable(b_initial)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10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11   ys_model = m*xs+b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12   error = tf.reduce_sum((ys-ys_model)**2)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13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14   operation = tf.train.GradientDescentOptimizer(learning_rate=0.001).minimize(error)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15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16   with tf.Session() as session: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17        session.run(tf.initialize_all_variables())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18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19        for iteration in range(10000):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20             session.run(operation)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21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1300">
                <a:latin typeface="Courier New"/>
                <a:ea typeface="Courier New"/>
                <a:cs typeface="Courier New"/>
                <a:sym typeface="Courier New"/>
              </a:rPr>
              <a:t>22        print('Slope:', m.eval(), 'Intercept:', b.eval())</a:t>
            </a:r>
          </a:p>
        </p:txBody>
      </p:sp>
      <p:sp>
        <p:nvSpPr>
          <p:cNvPr id="136" name="Shape 136"/>
          <p:cNvSpPr/>
          <p:nvPr/>
        </p:nvSpPr>
        <p:spPr>
          <a:xfrm>
            <a:off x="0" y="2286000"/>
            <a:ext cx="9144000" cy="415800"/>
          </a:xfrm>
          <a:prstGeom prst="rect">
            <a:avLst/>
          </a:prstGeom>
          <a:solidFill>
            <a:srgbClr val="FF0000">
              <a:alpha val="162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0" y="3887075"/>
            <a:ext cx="9144000" cy="415800"/>
          </a:xfrm>
          <a:prstGeom prst="rect">
            <a:avLst/>
          </a:prstGeom>
          <a:solidFill>
            <a:srgbClr val="FF0000">
              <a:alpha val="162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